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sldIdLst>
    <p:sldId id="256" r:id="rId2"/>
    <p:sldId id="258" r:id="rId3"/>
    <p:sldId id="259"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4563" autoAdjust="0"/>
  </p:normalViewPr>
  <p:slideViewPr>
    <p:cSldViewPr snapToGrid="0">
      <p:cViewPr varScale="1">
        <p:scale>
          <a:sx n="51" d="100"/>
          <a:sy n="51" d="100"/>
        </p:scale>
        <p:origin x="-64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28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07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66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729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3969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2335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94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86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3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921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678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2/1/2019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57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2/1/2019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01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2/1/2019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372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49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897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7369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ami-airport.com/images/MIA-Mover-day-shot-SB.jpg" TargetMode="External"/><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arch.yahoo.com/r/_ylt=A0oG7lk3MWlSQVcAo51XNyoA;_ylu=X3oDMTB0cnR1c2VuBHNlYwNzYwRjb2xvA2FjMgR2dGlkA1ZJUDI5OF8x/SIG=1274uuupc/EXP=1382654391/**http:/miami.marlins.mlb.com/mia/ballpark/index.jsp"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rosen@beckerlawyers.com" TargetMode="External"/><Relationship Id="rId2" Type="http://schemas.openxmlformats.org/officeDocument/2006/relationships/hyperlink" Target="mailto:clwilliams@beckerlawyers.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305" y="1848273"/>
            <a:ext cx="8825658" cy="2677648"/>
          </a:xfrm>
        </p:spPr>
        <p:txBody>
          <a:bodyPr/>
          <a:lstStyle/>
          <a:p>
            <a:pPr algn="ctr"/>
            <a:r>
              <a:rPr lang="en-US" altLang="en-US" dirty="0" smtClean="0">
                <a:solidFill>
                  <a:schemeClr val="accent1">
                    <a:lumMod val="50000"/>
                  </a:schemeClr>
                </a:solidFill>
                <a:latin typeface="Baskerville Old Face" panose="02020602080505020303" pitchFamily="18" charset="0"/>
              </a:rPr>
              <a:t>THE QUALIFIED OPPORTUNITY ZONE PROGRAM</a:t>
            </a:r>
            <a:endParaRPr lang="en-US" dirty="0">
              <a:solidFill>
                <a:schemeClr val="accent1">
                  <a:lumMod val="50000"/>
                </a:schemeClr>
              </a:solidFill>
            </a:endParaRPr>
          </a:p>
        </p:txBody>
      </p:sp>
      <p:sp>
        <p:nvSpPr>
          <p:cNvPr id="3" name="Subtitle 2"/>
          <p:cNvSpPr>
            <a:spLocks noGrp="1"/>
          </p:cNvSpPr>
          <p:nvPr>
            <p:ph type="subTitle" idx="1"/>
          </p:nvPr>
        </p:nvSpPr>
        <p:spPr>
          <a:xfrm>
            <a:off x="1961070" y="4824667"/>
            <a:ext cx="8143049" cy="1756801"/>
          </a:xfrm>
        </p:spPr>
        <p:txBody>
          <a:bodyPr>
            <a:normAutofit fontScale="92500" lnSpcReduction="10000"/>
          </a:bodyPr>
          <a:lstStyle/>
          <a:p>
            <a:pPr algn="ctr"/>
            <a:endParaRPr lang="en-US" altLang="en-US" dirty="0" smtClean="0">
              <a:latin typeface="Baskerville Old Face" panose="02020602080505020303" pitchFamily="18" charset="0"/>
            </a:endParaRPr>
          </a:p>
          <a:p>
            <a:pPr algn="l"/>
            <a:endParaRPr lang="en-US" dirty="0">
              <a:latin typeface="Baskerville Old Face" panose="02020602080505020303" pitchFamily="18" charset="0"/>
            </a:endParaRPr>
          </a:p>
          <a:p>
            <a:pPr algn="l">
              <a:spcBef>
                <a:spcPts val="0"/>
              </a:spcBef>
            </a:pPr>
            <a:endParaRPr lang="en-US" sz="1200" dirty="0" smtClean="0">
              <a:latin typeface="Baskerville Old Face" panose="02020602080505020303" pitchFamily="18" charset="0"/>
            </a:endParaRPr>
          </a:p>
          <a:p>
            <a:pPr algn="l">
              <a:spcBef>
                <a:spcPts val="0"/>
              </a:spcBef>
            </a:pPr>
            <a:endParaRPr lang="en-US" sz="1200" dirty="0">
              <a:latin typeface="Baskerville Old Face" panose="02020602080505020303" pitchFamily="18" charset="0"/>
            </a:endParaRPr>
          </a:p>
          <a:p>
            <a:pPr algn="l">
              <a:spcBef>
                <a:spcPts val="0"/>
              </a:spcBef>
            </a:pPr>
            <a:endParaRPr lang="en-US" sz="1200" dirty="0" smtClean="0">
              <a:latin typeface="Baskerville Old Face" panose="02020602080505020303" pitchFamily="18" charset="0"/>
            </a:endParaRPr>
          </a:p>
          <a:p>
            <a:pPr algn="l">
              <a:spcBef>
                <a:spcPts val="0"/>
              </a:spcBef>
            </a:pPr>
            <a:r>
              <a:rPr lang="en-US" sz="1200" dirty="0" smtClean="0">
                <a:latin typeface="Baskerville Old Face" panose="02020602080505020303" pitchFamily="18" charset="0"/>
              </a:rPr>
              <a:t>Clarence Williams,												         </a:t>
            </a:r>
          </a:p>
          <a:p>
            <a:pPr algn="l">
              <a:spcBef>
                <a:spcPts val="0"/>
              </a:spcBef>
            </a:pPr>
            <a:r>
              <a:rPr lang="en-US" sz="1200" dirty="0" smtClean="0">
                <a:latin typeface="Baskerville Old Face" panose="02020602080505020303" pitchFamily="18" charset="0"/>
              </a:rPr>
              <a:t>Senior Government Consultant								                         </a:t>
            </a:r>
          </a:p>
          <a:p>
            <a:pPr algn="ctr">
              <a:spcBef>
                <a:spcPts val="0"/>
              </a:spcBef>
            </a:pPr>
            <a:r>
              <a:rPr lang="en-US" sz="1600" b="1" dirty="0" smtClean="0">
                <a:solidFill>
                  <a:schemeClr val="accent1">
                    <a:lumMod val="50000"/>
                  </a:schemeClr>
                </a:solidFill>
                <a:latin typeface="Baskerville Old Face" panose="02020602080505020303" pitchFamily="18" charset="0"/>
              </a:rPr>
              <a:t>Becker &amp; Poliakoff PA</a:t>
            </a:r>
            <a:endParaRPr lang="en-US" sz="1600" b="1" dirty="0">
              <a:solidFill>
                <a:schemeClr val="accent1">
                  <a:lumMod val="50000"/>
                </a:schemeClr>
              </a:solidFill>
              <a:latin typeface="Baskerville Old Face" panose="02020602080505020303" pitchFamily="18" charset="0"/>
            </a:endParaRPr>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07292" y="107177"/>
            <a:ext cx="1724025" cy="804545"/>
          </a:xfrm>
          <a:prstGeom prst="rect">
            <a:avLst/>
          </a:prstGeom>
          <a:noFill/>
          <a:ln>
            <a:noFill/>
          </a:ln>
        </p:spPr>
      </p:pic>
      <p:pic>
        <p:nvPicPr>
          <p:cNvPr id="6" name="Picture 5"/>
          <p:cNvPicPr/>
          <p:nvPr/>
        </p:nvPicPr>
        <p:blipFill>
          <a:blip r:embed="rId3"/>
          <a:stretch>
            <a:fillRect/>
          </a:stretch>
        </p:blipFill>
        <p:spPr>
          <a:xfrm>
            <a:off x="317607" y="5165355"/>
            <a:ext cx="1476903" cy="1416113"/>
          </a:xfrm>
          <a:prstGeom prst="rect">
            <a:avLst/>
          </a:prstGeom>
          <a:ln w="28575">
            <a:noFill/>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40448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altLang="en-US" i="1" dirty="0">
                <a:solidFill>
                  <a:schemeClr val="accent1">
                    <a:lumMod val="50000"/>
                  </a:schemeClr>
                </a:solidFill>
              </a:rPr>
              <a:t>Forging </a:t>
            </a:r>
            <a:r>
              <a:rPr lang="en-US" altLang="en-US" i="1" dirty="0" smtClean="0">
                <a:solidFill>
                  <a:schemeClr val="accent1">
                    <a:lumMod val="50000"/>
                  </a:schemeClr>
                </a:solidFill>
              </a:rPr>
              <a:t>Corporate/Public </a:t>
            </a:r>
            <a:r>
              <a:rPr lang="en-US" altLang="en-US" i="1" dirty="0">
                <a:solidFill>
                  <a:schemeClr val="accent1">
                    <a:lumMod val="50000"/>
                  </a:schemeClr>
                </a:solidFill>
              </a:rPr>
              <a:t>Partnerships </a:t>
            </a:r>
            <a:endParaRPr lang="en-US" dirty="0">
              <a:solidFill>
                <a:schemeClr val="accent1">
                  <a:lumMod val="50000"/>
                </a:schemeClr>
              </a:solidFill>
            </a:endParaRPr>
          </a:p>
        </p:txBody>
      </p:sp>
      <p:sp>
        <p:nvSpPr>
          <p:cNvPr id="3" name="Content Placeholder 2"/>
          <p:cNvSpPr>
            <a:spLocks noGrp="1"/>
          </p:cNvSpPr>
          <p:nvPr>
            <p:ph idx="1"/>
          </p:nvPr>
        </p:nvSpPr>
        <p:spPr>
          <a:xfrm>
            <a:off x="677334" y="1785064"/>
            <a:ext cx="10192596" cy="4672886"/>
          </a:xfrm>
        </p:spPr>
        <p:txBody>
          <a:bodyPr>
            <a:normAutofit/>
          </a:bodyPr>
          <a:lstStyle/>
          <a:p>
            <a:pPr marL="0" indent="0">
              <a:buNone/>
            </a:pPr>
            <a:endParaRPr lang="en-US" altLang="en-US" sz="2000" dirty="0" smtClean="0"/>
          </a:p>
          <a:p>
            <a:pPr marL="0" indent="0" algn="ctr">
              <a:buNone/>
            </a:pPr>
            <a:r>
              <a:rPr lang="en-US" altLang="en-US" sz="2000" i="1" dirty="0">
                <a:solidFill>
                  <a:schemeClr val="tx2"/>
                </a:solidFill>
              </a:rPr>
              <a:t>Public Private Partnerships (PPP) afford local governments another option to improve roads, </a:t>
            </a:r>
            <a:r>
              <a:rPr lang="en-US" altLang="en-US" sz="2000" i="1" dirty="0" smtClean="0">
                <a:solidFill>
                  <a:schemeClr val="tx2"/>
                </a:solidFill>
              </a:rPr>
              <a:t>sewers</a:t>
            </a:r>
            <a:r>
              <a:rPr lang="en-US" altLang="en-US" sz="2000" i="1" dirty="0">
                <a:solidFill>
                  <a:schemeClr val="tx2"/>
                </a:solidFill>
              </a:rPr>
              <a:t>, schools and other public assets with less effect on tight budgets</a:t>
            </a:r>
            <a:r>
              <a:rPr lang="en-US" altLang="en-US" sz="2000" i="1" dirty="0" smtClean="0">
                <a:solidFill>
                  <a:schemeClr val="tx2"/>
                </a:solidFill>
              </a:rPr>
              <a:t>.</a:t>
            </a: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buNone/>
            </a:pPr>
            <a:r>
              <a:rPr lang="en-US" altLang="en-US" sz="1000" i="1" dirty="0" smtClean="0">
                <a:solidFill>
                  <a:schemeClr val="tx2"/>
                </a:solidFill>
              </a:rPr>
              <a:t>	Miami People Mover						Davie </a:t>
            </a:r>
            <a:r>
              <a:rPr lang="en-US" altLang="en-US" sz="1000" i="1" dirty="0" err="1" smtClean="0">
                <a:solidFill>
                  <a:schemeClr val="tx2"/>
                </a:solidFill>
              </a:rPr>
              <a:t>Wasterwater</a:t>
            </a:r>
            <a:r>
              <a:rPr lang="en-US" altLang="en-US" sz="1000" i="1" dirty="0" smtClean="0">
                <a:solidFill>
                  <a:schemeClr val="tx2"/>
                </a:solidFill>
              </a:rPr>
              <a:t> Reclamation				Miami Marlins Stadium</a:t>
            </a:r>
            <a:endParaRPr lang="en-US" altLang="en-US" sz="1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pic>
        <p:nvPicPr>
          <p:cNvPr id="7" name="Picture 6" descr="http://www.miami-airport.com/images/MIA-Mover-day-shot-SB-500.jpg">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261" y="4966335"/>
            <a:ext cx="1920240" cy="1010920"/>
          </a:xfrm>
          <a:prstGeom prst="rect">
            <a:avLst/>
          </a:prstGeom>
          <a:noFill/>
          <a:ln>
            <a:noFill/>
          </a:ln>
          <a:effectLst>
            <a:softEdge rad="63500"/>
          </a:effectLst>
        </p:spPr>
      </p:pic>
      <p:pic>
        <p:nvPicPr>
          <p:cNvPr id="8" name="Picture 7" descr="http://www.wwdmag.com/sites/default/files/imagecache/article_max/Aerial%20of%20Site_edit_0.jpg"/>
          <p:cNvPicPr/>
          <p:nvPr/>
        </p:nvPicPr>
        <p:blipFill>
          <a:blip r:embed="rId5">
            <a:extLst>
              <a:ext uri="{28A0092B-C50C-407E-A947-70E740481C1C}">
                <a14:useLocalDpi xmlns:a14="http://schemas.microsoft.com/office/drawing/2010/main" val="0"/>
              </a:ext>
            </a:extLst>
          </a:blip>
          <a:srcRect/>
          <a:stretch>
            <a:fillRect/>
          </a:stretch>
        </p:blipFill>
        <p:spPr bwMode="auto">
          <a:xfrm>
            <a:off x="4975668" y="4877435"/>
            <a:ext cx="1463040" cy="1099820"/>
          </a:xfrm>
          <a:prstGeom prst="rect">
            <a:avLst/>
          </a:prstGeom>
          <a:noFill/>
          <a:ln>
            <a:noFill/>
          </a:ln>
          <a:effectLst>
            <a:softEdge rad="63500"/>
          </a:effectLst>
        </p:spPr>
      </p:pic>
      <p:pic>
        <p:nvPicPr>
          <p:cNvPr id="9" name="Picture 8" descr="Marlins Park - Miami, FL">
            <a:hlinkClick r:id="rId6" tgtFrame="&quot;_blank&quot;" tooltip="&quot;Marlins Park - Miami, FL&quo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1679" y="5091429"/>
            <a:ext cx="1645920" cy="885826"/>
          </a:xfrm>
          <a:prstGeom prst="rect">
            <a:avLst/>
          </a:prstGeom>
          <a:noFill/>
          <a:ln>
            <a:noFill/>
          </a:ln>
          <a:effectLst>
            <a:softEdge rad="31750"/>
          </a:effectLst>
        </p:spPr>
      </p:pic>
    </p:spTree>
    <p:extLst>
      <p:ext uri="{BB962C8B-B14F-4D97-AF65-F5344CB8AC3E}">
        <p14:creationId xmlns:p14="http://schemas.microsoft.com/office/powerpoint/2010/main" val="418029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i="1" dirty="0" smtClean="0"/>
              <a:t>KEY POINTS TO CONSIDER</a:t>
            </a:r>
            <a:endParaRPr lang="en-US" dirty="0">
              <a:solidFill>
                <a:schemeClr val="accent1">
                  <a:lumMod val="50000"/>
                </a:schemeClr>
              </a:solidFill>
            </a:endParaRPr>
          </a:p>
        </p:txBody>
      </p:sp>
      <p:sp>
        <p:nvSpPr>
          <p:cNvPr id="3" name="Content Placeholder 2"/>
          <p:cNvSpPr>
            <a:spLocks noGrp="1"/>
          </p:cNvSpPr>
          <p:nvPr>
            <p:ph idx="1"/>
          </p:nvPr>
        </p:nvSpPr>
        <p:spPr>
          <a:xfrm>
            <a:off x="677334" y="1785064"/>
            <a:ext cx="10192596" cy="4672886"/>
          </a:xfrm>
        </p:spPr>
        <p:txBody>
          <a:bodyPr>
            <a:normAutofit fontScale="62500" lnSpcReduction="20000"/>
          </a:bodyPr>
          <a:lstStyle/>
          <a:p>
            <a:pPr marL="0" indent="0">
              <a:buNone/>
            </a:pPr>
            <a:endParaRPr lang="en-US" altLang="en-US" sz="2000" dirty="0" smtClean="0"/>
          </a:p>
          <a:p>
            <a:pPr lvl="0"/>
            <a:r>
              <a:rPr lang="en-US" sz="2000" dirty="0"/>
              <a:t>There are 8,700 Opportunity Zones nationwide, which are qualifying low-income census tracts designated by state governors as areas for investment with the potential to benefit communities and investors alike.</a:t>
            </a:r>
          </a:p>
          <a:p>
            <a:pPr marL="0" indent="0">
              <a:buNone/>
            </a:pPr>
            <a:endParaRPr lang="en-US" sz="2000" dirty="0"/>
          </a:p>
          <a:p>
            <a:pPr lvl="0"/>
            <a:r>
              <a:rPr lang="en-US" sz="2000" dirty="0"/>
              <a:t>The Opportunity Zone program, conceived by the federal government to drive private investment into low-income areas using major tax incentives, will tap nearly $6.1 trillion of unrealized capital gains.</a:t>
            </a:r>
          </a:p>
          <a:p>
            <a:pPr marL="0" indent="0">
              <a:buNone/>
            </a:pPr>
            <a:endParaRPr lang="en-US" sz="2000" dirty="0"/>
          </a:p>
          <a:p>
            <a:pPr lvl="0"/>
            <a:r>
              <a:rPr lang="en-US" sz="2000" dirty="0"/>
              <a:t>According to early research conducted by the Council of Development Finance Agencies (CDFA), OZ fund capital will only meet between 5 percent and 30 percent of the dollars needed for a project.</a:t>
            </a:r>
          </a:p>
          <a:p>
            <a:pPr marL="0" indent="0">
              <a:buNone/>
            </a:pPr>
            <a:endParaRPr lang="en-US" sz="2000" dirty="0"/>
          </a:p>
          <a:p>
            <a:pPr lvl="0"/>
            <a:r>
              <a:rPr lang="en-US" sz="2000" dirty="0"/>
              <a:t>Funds are national, as well as built around specific projects </a:t>
            </a:r>
          </a:p>
          <a:p>
            <a:pPr marL="0" indent="0">
              <a:buNone/>
            </a:pPr>
            <a:endParaRPr lang="en-US" sz="2000" dirty="0"/>
          </a:p>
          <a:p>
            <a:pPr lvl="0"/>
            <a:r>
              <a:rPr lang="en-US" sz="2000" dirty="0"/>
              <a:t>Collaborate with CRDA’s around their project lists</a:t>
            </a:r>
          </a:p>
          <a:p>
            <a:pPr marL="0" indent="0">
              <a:buNone/>
            </a:pPr>
            <a:endParaRPr lang="en-US" sz="2000" dirty="0"/>
          </a:p>
          <a:p>
            <a:pPr lvl="0"/>
            <a:r>
              <a:rPr lang="en-US" sz="2000" dirty="0"/>
              <a:t>Important to account for QOZ property adjacent to high-growth areas, as well as, property immediately adjacent to QOZ property.</a:t>
            </a:r>
          </a:p>
          <a:p>
            <a:pPr marL="0" indent="0">
              <a:buNone/>
            </a:pPr>
            <a:endParaRPr lang="en-US" sz="2000" dirty="0"/>
          </a:p>
          <a:p>
            <a:pPr lvl="0"/>
            <a:r>
              <a:rPr lang="en-US" sz="2000" dirty="0"/>
              <a:t>Most investment is falling into the $5m-$50m area, and initially on multi-family developments.</a:t>
            </a: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buNone/>
            </a:pPr>
            <a:endParaRPr lang="en-US" altLang="en-US" sz="1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spTree>
    <p:extLst>
      <p:ext uri="{BB962C8B-B14F-4D97-AF65-F5344CB8AC3E}">
        <p14:creationId xmlns:p14="http://schemas.microsoft.com/office/powerpoint/2010/main" val="374033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i="1" dirty="0" smtClean="0"/>
              <a:t>FOR ADDITIONAL INFORMATION…</a:t>
            </a:r>
            <a:endParaRPr lang="en-US" dirty="0">
              <a:solidFill>
                <a:schemeClr val="accent1">
                  <a:lumMod val="50000"/>
                </a:schemeClr>
              </a:solidFill>
            </a:endParaRPr>
          </a:p>
        </p:txBody>
      </p:sp>
      <p:sp>
        <p:nvSpPr>
          <p:cNvPr id="3" name="Content Placeholder 2"/>
          <p:cNvSpPr>
            <a:spLocks noGrp="1"/>
          </p:cNvSpPr>
          <p:nvPr>
            <p:ph idx="1"/>
          </p:nvPr>
        </p:nvSpPr>
        <p:spPr>
          <a:xfrm>
            <a:off x="677334" y="1785064"/>
            <a:ext cx="10192596" cy="4672886"/>
          </a:xfrm>
        </p:spPr>
        <p:txBody>
          <a:bodyPr>
            <a:normAutofit/>
          </a:bodyPr>
          <a:lstStyle/>
          <a:p>
            <a:pPr marL="0" indent="0">
              <a:buNone/>
            </a:pPr>
            <a:endParaRPr lang="en-US" altLang="en-US" sz="2000" i="1" dirty="0">
              <a:solidFill>
                <a:schemeClr val="tx2"/>
              </a:solidFill>
            </a:endParaRPr>
          </a:p>
          <a:p>
            <a:pPr marL="0" indent="0">
              <a:buNone/>
            </a:pPr>
            <a:r>
              <a:rPr lang="en-US" altLang="en-US" sz="2000" i="1" dirty="0" smtClean="0">
                <a:solidFill>
                  <a:schemeClr val="tx2"/>
                </a:solidFill>
              </a:rPr>
              <a:t>PLEASE CONTACT:</a:t>
            </a:r>
          </a:p>
          <a:p>
            <a:pPr marL="0" indent="0">
              <a:buNone/>
            </a:pPr>
            <a:endParaRPr lang="en-US" altLang="en-US" sz="2000" i="1" dirty="0">
              <a:solidFill>
                <a:schemeClr val="tx2"/>
              </a:solidFill>
            </a:endParaRPr>
          </a:p>
          <a:p>
            <a:pPr marL="0" indent="0">
              <a:spcBef>
                <a:spcPts val="0"/>
              </a:spcBef>
              <a:buNone/>
            </a:pPr>
            <a:r>
              <a:rPr lang="en-US" altLang="en-US" sz="2000" i="1" dirty="0" smtClean="0">
                <a:solidFill>
                  <a:schemeClr val="tx2"/>
                </a:solidFill>
              </a:rPr>
              <a:t>Clarence Williams										Philip Rosen</a:t>
            </a:r>
          </a:p>
          <a:p>
            <a:pPr marL="0" indent="0">
              <a:spcBef>
                <a:spcPts val="0"/>
              </a:spcBef>
              <a:buNone/>
            </a:pPr>
            <a:r>
              <a:rPr lang="en-US" altLang="en-US" sz="2000" i="1" dirty="0" smtClean="0">
                <a:solidFill>
                  <a:schemeClr val="tx2"/>
                </a:solidFill>
              </a:rPr>
              <a:t>Senior Government Consultant				or			Chair, Real Estate Practice Grp</a:t>
            </a:r>
          </a:p>
          <a:p>
            <a:pPr marL="0" indent="0">
              <a:spcBef>
                <a:spcPts val="0"/>
              </a:spcBef>
              <a:buNone/>
            </a:pPr>
            <a:r>
              <a:rPr lang="en-US" altLang="en-US" sz="2000" i="1" dirty="0" smtClean="0">
                <a:solidFill>
                  <a:schemeClr val="tx2"/>
                </a:solidFill>
                <a:hlinkClick r:id="rId2"/>
              </a:rPr>
              <a:t>clwilliams@beckerlawyers.com</a:t>
            </a:r>
            <a:r>
              <a:rPr lang="en-US" altLang="en-US" sz="2000" i="1" dirty="0" smtClean="0">
                <a:solidFill>
                  <a:schemeClr val="tx2"/>
                </a:solidFill>
              </a:rPr>
              <a:t>							</a:t>
            </a:r>
            <a:r>
              <a:rPr lang="en-US" altLang="en-US" sz="2000" i="1" dirty="0" smtClean="0">
                <a:solidFill>
                  <a:schemeClr val="tx2"/>
                </a:solidFill>
                <a:hlinkClick r:id="rId3"/>
              </a:rPr>
              <a:t>prosen@beckerlawyers.com</a:t>
            </a:r>
            <a:endParaRPr lang="en-US" altLang="en-US" sz="2000" i="1" dirty="0" smtClean="0">
              <a:solidFill>
                <a:schemeClr val="tx2"/>
              </a:solidFill>
            </a:endParaRPr>
          </a:p>
          <a:p>
            <a:pPr marL="0" indent="0">
              <a:spcBef>
                <a:spcPts val="0"/>
              </a:spcBef>
              <a:buNone/>
            </a:pPr>
            <a:r>
              <a:rPr lang="en-US" altLang="en-US" sz="2000" i="1" dirty="0" smtClean="0">
                <a:solidFill>
                  <a:schemeClr val="tx2"/>
                </a:solidFill>
              </a:rPr>
              <a:t>202-725-8770 </a:t>
            </a:r>
            <a:r>
              <a:rPr lang="en-US" altLang="en-US" sz="2000" i="1" dirty="0" smtClean="0">
                <a:solidFill>
                  <a:schemeClr val="tx2"/>
                </a:solidFill>
              </a:rPr>
              <a:t>(Washington DC)							954-364-6026</a:t>
            </a:r>
          </a:p>
          <a:p>
            <a:pPr marL="0" indent="0">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lgn="ctr">
              <a:buNone/>
            </a:pPr>
            <a:endParaRPr lang="en-US" altLang="en-US" sz="2000" i="1" dirty="0" smtClean="0">
              <a:solidFill>
                <a:schemeClr val="tx2"/>
              </a:solidFill>
            </a:endParaRPr>
          </a:p>
          <a:p>
            <a:pPr marL="0" indent="0" algn="ctr">
              <a:buNone/>
            </a:pPr>
            <a:endParaRPr lang="en-US" altLang="en-US" sz="2000" i="1" dirty="0">
              <a:solidFill>
                <a:schemeClr val="tx2"/>
              </a:solidFill>
            </a:endParaRPr>
          </a:p>
          <a:p>
            <a:pPr marL="0" indent="0">
              <a:buNone/>
            </a:pPr>
            <a:endParaRPr lang="en-US" altLang="en-US" sz="1000" dirty="0"/>
          </a:p>
        </p:txBody>
      </p:sp>
      <p:pic>
        <p:nvPicPr>
          <p:cNvPr id="5" name="Picture 4" descr="http://us-api.mimecast.com/branding/beckerlawyers/NOTIFICATION_LOGO_ID"/>
          <p:cNvPicPr/>
          <p:nvPr/>
        </p:nvPicPr>
        <p:blipFill>
          <a:blip r:embed="rId4">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spTree>
    <p:extLst>
      <p:ext uri="{BB962C8B-B14F-4D97-AF65-F5344CB8AC3E}">
        <p14:creationId xmlns:p14="http://schemas.microsoft.com/office/powerpoint/2010/main" val="221907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solidFill>
                  <a:schemeClr val="accent1">
                    <a:lumMod val="50000"/>
                  </a:schemeClr>
                </a:solidFill>
              </a:rPr>
              <a:t>The Why…</a:t>
            </a:r>
            <a:endParaRPr lang="en-US" dirty="0">
              <a:solidFill>
                <a:schemeClr val="accent1">
                  <a:lumMod val="50000"/>
                </a:schemeClr>
              </a:solidFill>
            </a:endParaRPr>
          </a:p>
        </p:txBody>
      </p:sp>
      <p:sp>
        <p:nvSpPr>
          <p:cNvPr id="3" name="Content Placeholder 2"/>
          <p:cNvSpPr>
            <a:spLocks noGrp="1"/>
          </p:cNvSpPr>
          <p:nvPr>
            <p:ph idx="1"/>
          </p:nvPr>
        </p:nvSpPr>
        <p:spPr>
          <a:xfrm>
            <a:off x="677334" y="2160589"/>
            <a:ext cx="8596668" cy="1908491"/>
          </a:xfrm>
        </p:spPr>
        <p:txBody>
          <a:bodyPr>
            <a:normAutofit fontScale="85000" lnSpcReduction="10000"/>
          </a:bodyPr>
          <a:lstStyle/>
          <a:p>
            <a:pPr>
              <a:buFont typeface="Wingdings" panose="05000000000000000000" pitchFamily="2" charset="2"/>
              <a:buChar char="ü"/>
            </a:pPr>
            <a:r>
              <a:rPr lang="en-US" altLang="en-US" dirty="0" smtClean="0"/>
              <a:t>Created in the 2017 Tax Cuts and Jobs Act</a:t>
            </a:r>
            <a:endParaRPr lang="en-US" altLang="en-US" dirty="0"/>
          </a:p>
          <a:p>
            <a:pPr>
              <a:buFont typeface="Wingdings" panose="05000000000000000000" pitchFamily="2" charset="2"/>
              <a:buChar char="ü"/>
            </a:pPr>
            <a:r>
              <a:rPr lang="en-US" altLang="en-US" dirty="0" smtClean="0"/>
              <a:t>Looks to take advantage of an estimated $6 Trillion in unrealized capital gains</a:t>
            </a:r>
            <a:endParaRPr lang="en-US" altLang="en-US" dirty="0"/>
          </a:p>
          <a:p>
            <a:pPr>
              <a:buFont typeface="Wingdings" panose="05000000000000000000" pitchFamily="2" charset="2"/>
              <a:buChar char="ü"/>
            </a:pPr>
            <a:r>
              <a:rPr lang="en-US" altLang="en-US" dirty="0" smtClean="0"/>
              <a:t>Creates a tremendous investment opportunity </a:t>
            </a:r>
            <a:r>
              <a:rPr lang="en-US" altLang="en-US" dirty="0" smtClean="0"/>
              <a:t>to spur the movement of private capital</a:t>
            </a:r>
            <a:endParaRPr lang="en-US" altLang="en-US" i="1" dirty="0"/>
          </a:p>
          <a:p>
            <a:pPr>
              <a:buFont typeface="Wingdings" panose="05000000000000000000" pitchFamily="2" charset="2"/>
              <a:buChar char="ü"/>
            </a:pPr>
            <a:r>
              <a:rPr lang="en-US" dirty="0"/>
              <a:t>Opportunity Zones </a:t>
            </a:r>
            <a:r>
              <a:rPr lang="en-US" dirty="0" smtClean="0"/>
              <a:t>are hoped to </a:t>
            </a:r>
            <a:r>
              <a:rPr lang="en-US" dirty="0"/>
              <a:t>be a powerful new tool for mobilizing capital for real estate projects that create jobs, improve communities, and spur economic growth.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7" y="4419600"/>
            <a:ext cx="6791325" cy="167801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us-api.mimecast.com/branding/beckerlawyers/NOTIFICATION_LOGO_ID"/>
          <p:cNvPicPr/>
          <p:nvPr/>
        </p:nvPicPr>
        <p:blipFill>
          <a:blip r:embed="rId3">
            <a:extLst>
              <a:ext uri="{28A0092B-C50C-407E-A947-70E740481C1C}">
                <a14:useLocalDpi xmlns:a14="http://schemas.microsoft.com/office/drawing/2010/main" val="0"/>
              </a:ext>
            </a:extLst>
          </a:blip>
          <a:srcRect/>
          <a:stretch>
            <a:fillRect/>
          </a:stretch>
        </p:blipFill>
        <p:spPr bwMode="auto">
          <a:xfrm>
            <a:off x="7549977" y="6234747"/>
            <a:ext cx="1724025" cy="804545"/>
          </a:xfrm>
          <a:prstGeom prst="rect">
            <a:avLst/>
          </a:prstGeom>
          <a:noFill/>
          <a:ln>
            <a:noFill/>
          </a:ln>
        </p:spPr>
      </p:pic>
    </p:spTree>
    <p:extLst>
      <p:ext uri="{BB962C8B-B14F-4D97-AF65-F5344CB8AC3E}">
        <p14:creationId xmlns:p14="http://schemas.microsoft.com/office/powerpoint/2010/main" val="201351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i="1" dirty="0" smtClean="0">
                <a:solidFill>
                  <a:schemeClr val="accent2"/>
                </a:solidFill>
              </a:rPr>
              <a:t>The Law</a:t>
            </a:r>
            <a:endParaRPr lang="en-US" dirty="0">
              <a:solidFill>
                <a:schemeClr val="accent2"/>
              </a:solidFill>
            </a:endParaRPr>
          </a:p>
        </p:txBody>
      </p:sp>
      <p:sp>
        <p:nvSpPr>
          <p:cNvPr id="3" name="Content Placeholder 2"/>
          <p:cNvSpPr>
            <a:spLocks noGrp="1"/>
          </p:cNvSpPr>
          <p:nvPr>
            <p:ph idx="1"/>
          </p:nvPr>
        </p:nvSpPr>
        <p:spPr>
          <a:xfrm>
            <a:off x="677334" y="2160589"/>
            <a:ext cx="8596668" cy="3943031"/>
          </a:xfrm>
        </p:spPr>
        <p:txBody>
          <a:bodyPr>
            <a:normAutofit/>
          </a:bodyPr>
          <a:lstStyle/>
          <a:p>
            <a:pPr marL="0" indent="0">
              <a:buFont typeface="Wingdings" panose="05000000000000000000" pitchFamily="2" charset="2"/>
              <a:buChar char="ü"/>
            </a:pPr>
            <a:r>
              <a:rPr lang="en-US" altLang="en-US" sz="2000" dirty="0"/>
              <a:t> </a:t>
            </a:r>
            <a:r>
              <a:rPr lang="en-US" altLang="en-US" sz="2000" dirty="0" smtClean="0">
                <a:solidFill>
                  <a:schemeClr val="tx1"/>
                </a:solidFill>
              </a:rPr>
              <a:t>Authorizes </a:t>
            </a:r>
            <a:r>
              <a:rPr lang="en-US" altLang="en-US" sz="2000" dirty="0" smtClean="0">
                <a:solidFill>
                  <a:schemeClr val="tx1"/>
                </a:solidFill>
              </a:rPr>
              <a:t>the U.S. Treasury to provided preferential tax treatment for investments in certain geographic locations around the country</a:t>
            </a:r>
          </a:p>
          <a:p>
            <a:pPr marL="0" indent="0">
              <a:buFont typeface="Wingdings" panose="05000000000000000000" pitchFamily="2" charset="2"/>
              <a:buChar char="ü"/>
            </a:pPr>
            <a:r>
              <a:rPr lang="en-US" altLang="en-US" sz="2000" i="1" dirty="0" smtClean="0">
                <a:solidFill>
                  <a:schemeClr val="accent1">
                    <a:lumMod val="50000"/>
                  </a:schemeClr>
                </a:solidFill>
              </a:rPr>
              <a:t>Allows </a:t>
            </a:r>
            <a:r>
              <a:rPr lang="en-US" altLang="en-US" sz="2000" i="1" dirty="0" smtClean="0">
                <a:solidFill>
                  <a:schemeClr val="accent1">
                    <a:lumMod val="50000"/>
                  </a:schemeClr>
                </a:solidFill>
              </a:rPr>
              <a:t>the Governors of all 50 states to designate certain census tracts as Opportunity Zones</a:t>
            </a:r>
          </a:p>
          <a:p>
            <a:pPr marL="0" indent="0">
              <a:buFont typeface="Wingdings" panose="05000000000000000000" pitchFamily="2" charset="2"/>
              <a:buChar char="ü"/>
            </a:pPr>
            <a:r>
              <a:rPr lang="en-US" altLang="en-US" sz="2000" dirty="0" smtClean="0">
                <a:solidFill>
                  <a:schemeClr val="tx1"/>
                </a:solidFill>
              </a:rPr>
              <a:t>Looks </a:t>
            </a:r>
            <a:r>
              <a:rPr lang="en-US" altLang="en-US" sz="2000" dirty="0" smtClean="0">
                <a:solidFill>
                  <a:schemeClr val="tx1"/>
                </a:solidFill>
              </a:rPr>
              <a:t>to spur investment in historically underutilized and underdeveloped communities </a:t>
            </a:r>
          </a:p>
          <a:p>
            <a:pPr marL="0" indent="0">
              <a:buFont typeface="Wingdings" panose="05000000000000000000" pitchFamily="2" charset="2"/>
              <a:buChar char="ü"/>
            </a:pPr>
            <a:r>
              <a:rPr lang="en-US" altLang="en-US" sz="2000" i="1" dirty="0" smtClean="0">
                <a:solidFill>
                  <a:schemeClr val="accent1">
                    <a:lumMod val="50000"/>
                  </a:schemeClr>
                </a:solidFill>
              </a:rPr>
              <a:t>Governors selected and the Treasury designated over 8700 Opportunity Zones</a:t>
            </a:r>
          </a:p>
          <a:p>
            <a:pPr marL="0" indent="0">
              <a:buFont typeface="Wingdings" panose="05000000000000000000" pitchFamily="2" charset="2"/>
              <a:buChar char="ü"/>
            </a:pPr>
            <a:r>
              <a:rPr lang="en-US" altLang="en-US" sz="2000" dirty="0" smtClean="0">
                <a:solidFill>
                  <a:schemeClr val="tx1"/>
                </a:solidFill>
              </a:rPr>
              <a:t>Former Florida Governor Rick Scott designated 427 communities in Florida</a:t>
            </a:r>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pic>
        <p:nvPicPr>
          <p:cNvPr id="6" name="Picture 5" descr="https://media.istockphoto.com/photos/yellow-opportunity-ahead-road-sign-with-sky-picture-id471741807?k=6&amp;m=471741807&amp;s=612x612&amp;w=0&amp;h=E42-mwOPvSBN0mFoWr4xG0ZqdJ3PbouvAVSTHB2wRLg="/>
          <p:cNvPicPr/>
          <p:nvPr/>
        </p:nvPicPr>
        <p:blipFill rotWithShape="1">
          <a:blip r:embed="rId3">
            <a:extLst>
              <a:ext uri="{28A0092B-C50C-407E-A947-70E740481C1C}">
                <a14:useLocalDpi xmlns:a14="http://schemas.microsoft.com/office/drawing/2010/main" val="0"/>
              </a:ext>
            </a:extLst>
          </a:blip>
          <a:srcRect l="35821" t="14552"/>
          <a:stretch/>
        </p:blipFill>
        <p:spPr bwMode="auto">
          <a:xfrm>
            <a:off x="9844193" y="523863"/>
            <a:ext cx="1563322" cy="1379887"/>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9440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i="1" dirty="0" smtClean="0">
                <a:solidFill>
                  <a:schemeClr val="accent1">
                    <a:lumMod val="50000"/>
                  </a:schemeClr>
                </a:solidFill>
              </a:rPr>
              <a:t>For the Investors</a:t>
            </a:r>
            <a:endParaRPr lang="en-US" dirty="0">
              <a:solidFill>
                <a:schemeClr val="accent1">
                  <a:lumMod val="50000"/>
                </a:schemeClr>
              </a:solidFill>
            </a:endParaRPr>
          </a:p>
        </p:txBody>
      </p:sp>
      <p:sp>
        <p:nvSpPr>
          <p:cNvPr id="3" name="Content Placeholder 2"/>
          <p:cNvSpPr>
            <a:spLocks noGrp="1"/>
          </p:cNvSpPr>
          <p:nvPr>
            <p:ph idx="1"/>
          </p:nvPr>
        </p:nvSpPr>
        <p:spPr>
          <a:xfrm>
            <a:off x="677334" y="2103279"/>
            <a:ext cx="8596668" cy="4108608"/>
          </a:xfrm>
        </p:spPr>
        <p:txBody>
          <a:bodyPr>
            <a:normAutofit/>
          </a:bodyPr>
          <a:lstStyle/>
          <a:p>
            <a:pPr marL="0" indent="0">
              <a:buFont typeface="Wingdings" panose="05000000000000000000" pitchFamily="2" charset="2"/>
              <a:buNone/>
            </a:pPr>
            <a:r>
              <a:rPr lang="en-US" sz="1800" dirty="0" smtClean="0"/>
              <a:t>The </a:t>
            </a:r>
            <a:r>
              <a:rPr lang="en-US" sz="1800" dirty="0"/>
              <a:t>tax benefits for these investments include: </a:t>
            </a:r>
            <a:endParaRPr lang="en-US" sz="1800" dirty="0" smtClean="0"/>
          </a:p>
          <a:p>
            <a:pPr marL="0" indent="0">
              <a:buFont typeface="Wingdings" panose="05000000000000000000" pitchFamily="2" charset="2"/>
              <a:buNone/>
            </a:pPr>
            <a:endParaRPr lang="en-US" dirty="0"/>
          </a:p>
          <a:p>
            <a:pPr lvl="1">
              <a:buFont typeface="Wingdings" panose="05000000000000000000" pitchFamily="2" charset="2"/>
              <a:buChar char="ü"/>
            </a:pPr>
            <a:r>
              <a:rPr lang="en-US" sz="1800" dirty="0" smtClean="0"/>
              <a:t>A </a:t>
            </a:r>
            <a:r>
              <a:rPr lang="en-US" sz="1800" dirty="0"/>
              <a:t>temporary tax deferral for capital gains reinvested in a </a:t>
            </a:r>
            <a:r>
              <a:rPr lang="en-US" sz="1800" dirty="0" smtClean="0"/>
              <a:t>Qualified Opportunity Zone </a:t>
            </a:r>
          </a:p>
          <a:p>
            <a:pPr marL="457200" lvl="1" indent="0">
              <a:buNone/>
            </a:pPr>
            <a:endParaRPr lang="en-US" sz="1800" dirty="0" smtClean="0"/>
          </a:p>
          <a:p>
            <a:pPr lvl="1">
              <a:buFont typeface="Wingdings" panose="05000000000000000000" pitchFamily="2" charset="2"/>
              <a:buChar char="ü"/>
            </a:pPr>
            <a:r>
              <a:rPr lang="en-US" sz="1800" dirty="0" smtClean="0"/>
              <a:t>A </a:t>
            </a:r>
            <a:r>
              <a:rPr lang="en-US" sz="1800" dirty="0"/>
              <a:t>step-up in basis for any investment in a QOF held for at least five years (10% basis increase) or seven years (15% basis increase), and </a:t>
            </a:r>
            <a:endParaRPr lang="en-US" sz="1800" dirty="0" smtClean="0"/>
          </a:p>
          <a:p>
            <a:pPr marL="457200" lvl="1" indent="0">
              <a:buNone/>
            </a:pPr>
            <a:endParaRPr lang="en-US" sz="1800" dirty="0" smtClean="0"/>
          </a:p>
          <a:p>
            <a:pPr lvl="1">
              <a:buFont typeface="Wingdings" panose="05000000000000000000" pitchFamily="2" charset="2"/>
              <a:buChar char="ü"/>
            </a:pPr>
            <a:r>
              <a:rPr lang="en-US" sz="1800" dirty="0" smtClean="0"/>
              <a:t>A </a:t>
            </a:r>
            <a:r>
              <a:rPr lang="en-US" sz="1800" dirty="0"/>
              <a:t>permanent exclusion of </a:t>
            </a:r>
            <a:r>
              <a:rPr lang="en-US" sz="1800" dirty="0" smtClean="0"/>
              <a:t>capital gains taxes on any gain from the original investment if the investment is held for at least ten years.</a:t>
            </a:r>
            <a:endParaRPr lang="en-US" altLang="en-US" sz="2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pic>
        <p:nvPicPr>
          <p:cNvPr id="6" name="Picture 5" descr="http://images.mapsofworld.com/finance/2015/04/what-is-investment.jpg"/>
          <p:cNvPicPr/>
          <p:nvPr/>
        </p:nvPicPr>
        <p:blipFill>
          <a:blip r:embed="rId3">
            <a:extLst>
              <a:ext uri="{28A0092B-C50C-407E-A947-70E740481C1C}">
                <a14:useLocalDpi xmlns:a14="http://schemas.microsoft.com/office/drawing/2010/main" val="0"/>
              </a:ext>
            </a:extLst>
          </a:blip>
          <a:srcRect/>
          <a:stretch>
            <a:fillRect/>
          </a:stretch>
        </p:blipFill>
        <p:spPr bwMode="auto">
          <a:xfrm>
            <a:off x="9696556" y="2890493"/>
            <a:ext cx="2019300" cy="1346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13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fontScale="90000"/>
          </a:bodyPr>
          <a:lstStyle/>
          <a:p>
            <a:pPr algn="ctr"/>
            <a:r>
              <a:rPr lang="en-US" altLang="en-US" i="1" dirty="0" smtClean="0">
                <a:solidFill>
                  <a:schemeClr val="accent1">
                    <a:lumMod val="50000"/>
                  </a:schemeClr>
                </a:solidFill>
              </a:rPr>
              <a:t>Forming a Qualified Opportunity Zone Fund</a:t>
            </a:r>
            <a:endParaRPr lang="en-US" dirty="0">
              <a:solidFill>
                <a:schemeClr val="accent1">
                  <a:lumMod val="50000"/>
                </a:schemeClr>
              </a:solidFill>
            </a:endParaRPr>
          </a:p>
        </p:txBody>
      </p:sp>
      <p:sp>
        <p:nvSpPr>
          <p:cNvPr id="3" name="Content Placeholder 2"/>
          <p:cNvSpPr>
            <a:spLocks noGrp="1"/>
          </p:cNvSpPr>
          <p:nvPr>
            <p:ph idx="1"/>
          </p:nvPr>
        </p:nvSpPr>
        <p:spPr>
          <a:xfrm>
            <a:off x="677334" y="2103279"/>
            <a:ext cx="8596668" cy="4108608"/>
          </a:xfrm>
        </p:spPr>
        <p:txBody>
          <a:bodyPr>
            <a:normAutofit fontScale="92500" lnSpcReduction="10000"/>
          </a:bodyPr>
          <a:lstStyle/>
          <a:p>
            <a:pPr marL="0" indent="0">
              <a:buFont typeface="Wingdings" panose="05000000000000000000" pitchFamily="2" charset="2"/>
              <a:buNone/>
            </a:pPr>
            <a:endParaRPr lang="en-US" altLang="en-US" sz="1600" dirty="0"/>
          </a:p>
          <a:p>
            <a:r>
              <a:rPr lang="en-US" dirty="0" smtClean="0"/>
              <a:t>Investments </a:t>
            </a:r>
            <a:r>
              <a:rPr lang="en-US" dirty="0"/>
              <a:t>in QOZs must be made via an Opportunity </a:t>
            </a:r>
            <a:r>
              <a:rPr lang="en-US" dirty="0" smtClean="0"/>
              <a:t>Zone Fund </a:t>
            </a:r>
            <a:r>
              <a:rPr lang="en-US" dirty="0"/>
              <a:t>to qualify for tax benefits. There are  no statutory limits on who may form an </a:t>
            </a:r>
            <a:r>
              <a:rPr lang="en-US" dirty="0" smtClean="0"/>
              <a:t>OZ </a:t>
            </a:r>
            <a:r>
              <a:rPr lang="en-US" dirty="0"/>
              <a:t>Fund, but there are other requirements:</a:t>
            </a:r>
          </a:p>
          <a:p>
            <a:pPr lvl="0"/>
            <a:r>
              <a:rPr lang="en-US" dirty="0"/>
              <a:t>May be a partnership or corporation organized for the purpose of investing in QOZ property;</a:t>
            </a:r>
          </a:p>
          <a:p>
            <a:pPr lvl="0"/>
            <a:r>
              <a:rPr lang="en-US" dirty="0"/>
              <a:t>Must hold at least 90% of its assets in QOZ property, which can be stock, partnership interests and/or other tangible property used in a trade or business, (e.g. real estate), within a QOZ; and</a:t>
            </a:r>
          </a:p>
          <a:p>
            <a:pPr lvl="0"/>
            <a:r>
              <a:rPr lang="en-US" dirty="0"/>
              <a:t>Must be certified according to IRS and Treasury regulations.</a:t>
            </a:r>
          </a:p>
          <a:p>
            <a:r>
              <a:rPr lang="en-US" dirty="0"/>
              <a:t>Proposed rules released by the Treasury Department in October 2018 state that </a:t>
            </a:r>
            <a:r>
              <a:rPr lang="en-US" dirty="0" smtClean="0"/>
              <a:t>OZ </a:t>
            </a:r>
            <a:r>
              <a:rPr lang="en-US" dirty="0"/>
              <a:t>Funds will be able to self-certify via a form on their federal tax returns (Form 8996), which is also how they will certify that they fulfill the “90% asset” requirement.  </a:t>
            </a:r>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spTree>
    <p:extLst>
      <p:ext uri="{BB962C8B-B14F-4D97-AF65-F5344CB8AC3E}">
        <p14:creationId xmlns:p14="http://schemas.microsoft.com/office/powerpoint/2010/main" val="352615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b="1" dirty="0"/>
              <a:t>QOZ Business </a:t>
            </a:r>
            <a:r>
              <a:rPr lang="en-US" b="1" dirty="0" smtClean="0"/>
              <a:t>Property</a:t>
            </a:r>
            <a:endParaRPr lang="en-US" b="1" dirty="0"/>
          </a:p>
        </p:txBody>
      </p:sp>
      <p:sp>
        <p:nvSpPr>
          <p:cNvPr id="3" name="Content Placeholder 2"/>
          <p:cNvSpPr>
            <a:spLocks noGrp="1"/>
          </p:cNvSpPr>
          <p:nvPr>
            <p:ph idx="1"/>
          </p:nvPr>
        </p:nvSpPr>
        <p:spPr>
          <a:xfrm>
            <a:off x="677334" y="2103279"/>
            <a:ext cx="8596668" cy="4108608"/>
          </a:xfrm>
        </p:spPr>
        <p:txBody>
          <a:bodyPr>
            <a:normAutofit/>
          </a:bodyPr>
          <a:lstStyle/>
          <a:p>
            <a:r>
              <a:rPr lang="en-US" dirty="0" smtClean="0"/>
              <a:t>The </a:t>
            </a:r>
            <a:r>
              <a:rPr lang="en-US" dirty="0"/>
              <a:t>statute requires that QOZ business </a:t>
            </a:r>
            <a:r>
              <a:rPr lang="en-US" dirty="0" smtClean="0"/>
              <a:t>property either </a:t>
            </a:r>
            <a:r>
              <a:rPr lang="en-US" dirty="0"/>
              <a:t>be new or be substantially improved, which means investing at least as much on the improvement as was paid for the used </a:t>
            </a:r>
            <a:r>
              <a:rPr lang="en-US" dirty="0" smtClean="0"/>
              <a:t>asset, not including the value of the land. </a:t>
            </a:r>
            <a:endParaRPr lang="en-US" dirty="0"/>
          </a:p>
          <a:p>
            <a:r>
              <a:rPr lang="en-US" dirty="0" smtClean="0"/>
              <a:t>The law requires that property be improved for other than its “original” use</a:t>
            </a:r>
            <a:r>
              <a:rPr lang="en-US" dirty="0" smtClean="0"/>
              <a:t>. If a building was used as a warehouse in its former life, it must be used for some other purpose than its “original use,” a term that </a:t>
            </a:r>
            <a:r>
              <a:rPr lang="en-US" dirty="0" smtClean="0"/>
              <a:t>will be clarified in future regulation.</a:t>
            </a:r>
            <a:endParaRPr lang="en-US" dirty="0"/>
          </a:p>
          <a:p>
            <a:r>
              <a:rPr lang="en-US" dirty="0"/>
              <a:t>In addition, QOZ business property must be “substantially all” in a QOZ.  The proposed rules state that this requirement will be met if 70% or more of the property is in a QOZ</a:t>
            </a:r>
            <a:r>
              <a:rPr lang="en-US" dirty="0" smtClean="0"/>
              <a:t>. For instance, if a franchisee looks to own five restaurants, at least four must be in the QOZ to be eligible as a QOZ business.</a:t>
            </a:r>
            <a:endParaRPr lang="en-US" dirty="0"/>
          </a:p>
          <a:p>
            <a:pPr marL="0" indent="0">
              <a:buNone/>
            </a:pPr>
            <a:endParaRPr lang="en-US" altLang="en-US" sz="2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spTree>
    <p:extLst>
      <p:ext uri="{BB962C8B-B14F-4D97-AF65-F5344CB8AC3E}">
        <p14:creationId xmlns:p14="http://schemas.microsoft.com/office/powerpoint/2010/main" val="220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r>
              <a:rPr lang="en-US" b="1" dirty="0"/>
              <a:t>Emerging Uses for Investment Capital</a:t>
            </a:r>
            <a:endParaRPr lang="en-US" dirty="0"/>
          </a:p>
        </p:txBody>
      </p:sp>
      <p:sp>
        <p:nvSpPr>
          <p:cNvPr id="3" name="Content Placeholder 2"/>
          <p:cNvSpPr>
            <a:spLocks noGrp="1"/>
          </p:cNvSpPr>
          <p:nvPr>
            <p:ph idx="1"/>
          </p:nvPr>
        </p:nvSpPr>
        <p:spPr>
          <a:xfrm>
            <a:off x="677334" y="2103279"/>
            <a:ext cx="8596668" cy="4108608"/>
          </a:xfrm>
        </p:spPr>
        <p:txBody>
          <a:bodyPr>
            <a:normAutofit fontScale="47500" lnSpcReduction="20000"/>
          </a:bodyPr>
          <a:lstStyle/>
          <a:p>
            <a:pPr marL="0" indent="0">
              <a:buNone/>
            </a:pPr>
            <a:r>
              <a:rPr lang="en-US" sz="2500" b="1" dirty="0" smtClean="0">
                <a:solidFill>
                  <a:schemeClr val="tx1"/>
                </a:solidFill>
              </a:rPr>
              <a:t>Eligible </a:t>
            </a:r>
            <a:r>
              <a:rPr lang="en-US" sz="2500" b="1" dirty="0">
                <a:solidFill>
                  <a:schemeClr val="tx1"/>
                </a:solidFill>
              </a:rPr>
              <a:t>Opportunity Zone businesses are more wide-ranging than in previous programs, including investments such as residential rental property businesses, which were excluded by the earlier programs. The additional businesses may be lower risk for investors but with a risk that they may be less beneficial for the community.</a:t>
            </a:r>
          </a:p>
          <a:p>
            <a:pPr marL="0" indent="0">
              <a:buNone/>
            </a:pPr>
            <a:r>
              <a:rPr lang="en-US" sz="2000" dirty="0">
                <a:solidFill>
                  <a:schemeClr val="tx1"/>
                </a:solidFill>
              </a:rPr>
              <a:t>Some allowable investments under the QOZ program include:</a:t>
            </a:r>
          </a:p>
          <a:p>
            <a:r>
              <a:rPr lang="en-US" sz="2000" dirty="0" smtClean="0">
                <a:solidFill>
                  <a:schemeClr val="tx1"/>
                </a:solidFill>
              </a:rPr>
              <a:t>Supporting </a:t>
            </a:r>
            <a:r>
              <a:rPr lang="en-US" sz="2000" dirty="0">
                <a:solidFill>
                  <a:schemeClr val="tx1"/>
                </a:solidFill>
              </a:rPr>
              <a:t>Entrepreneurs and Growing Businesses </a:t>
            </a:r>
          </a:p>
          <a:p>
            <a:r>
              <a:rPr lang="en-US" sz="2000" dirty="0" smtClean="0">
                <a:solidFill>
                  <a:schemeClr val="tx1"/>
                </a:solidFill>
              </a:rPr>
              <a:t>Start </a:t>
            </a:r>
            <a:r>
              <a:rPr lang="en-US" sz="2000" dirty="0">
                <a:solidFill>
                  <a:schemeClr val="tx1"/>
                </a:solidFill>
              </a:rPr>
              <a:t>ups </a:t>
            </a:r>
          </a:p>
          <a:p>
            <a:r>
              <a:rPr lang="en-US" sz="2000" dirty="0" smtClean="0">
                <a:solidFill>
                  <a:schemeClr val="tx1"/>
                </a:solidFill>
              </a:rPr>
              <a:t>Growth </a:t>
            </a:r>
            <a:r>
              <a:rPr lang="en-US" sz="2000" dirty="0">
                <a:solidFill>
                  <a:schemeClr val="tx1"/>
                </a:solidFill>
              </a:rPr>
              <a:t>stage business expansion </a:t>
            </a:r>
          </a:p>
          <a:p>
            <a:r>
              <a:rPr lang="en-US" sz="2000" dirty="0" smtClean="0">
                <a:solidFill>
                  <a:schemeClr val="tx1"/>
                </a:solidFill>
              </a:rPr>
              <a:t>Franchising </a:t>
            </a:r>
            <a:endParaRPr lang="en-US" sz="2000" dirty="0">
              <a:solidFill>
                <a:schemeClr val="tx1"/>
              </a:solidFill>
            </a:endParaRPr>
          </a:p>
          <a:p>
            <a:r>
              <a:rPr lang="en-US" sz="2000" dirty="0" smtClean="0">
                <a:solidFill>
                  <a:schemeClr val="tx1"/>
                </a:solidFill>
              </a:rPr>
              <a:t>Real </a:t>
            </a:r>
            <a:r>
              <a:rPr lang="en-US" sz="2000" dirty="0">
                <a:solidFill>
                  <a:schemeClr val="tx1"/>
                </a:solidFill>
              </a:rPr>
              <a:t>Estate </a:t>
            </a:r>
          </a:p>
          <a:p>
            <a:r>
              <a:rPr lang="en-US" sz="2000" dirty="0" smtClean="0">
                <a:solidFill>
                  <a:schemeClr val="tx1"/>
                </a:solidFill>
              </a:rPr>
              <a:t>Redevelopment </a:t>
            </a:r>
            <a:r>
              <a:rPr lang="en-US" sz="2000" dirty="0">
                <a:solidFill>
                  <a:schemeClr val="tx1"/>
                </a:solidFill>
              </a:rPr>
              <a:t>of commercial property </a:t>
            </a:r>
          </a:p>
          <a:p>
            <a:r>
              <a:rPr lang="en-US" sz="2000" dirty="0" smtClean="0">
                <a:solidFill>
                  <a:schemeClr val="tx1"/>
                </a:solidFill>
              </a:rPr>
              <a:t>Incubator </a:t>
            </a:r>
            <a:r>
              <a:rPr lang="en-US" sz="2000" dirty="0">
                <a:solidFill>
                  <a:schemeClr val="tx1"/>
                </a:solidFill>
              </a:rPr>
              <a:t>space for entrepreneurs </a:t>
            </a:r>
          </a:p>
          <a:p>
            <a:r>
              <a:rPr lang="en-US" sz="2000" dirty="0" smtClean="0">
                <a:solidFill>
                  <a:schemeClr val="tx1"/>
                </a:solidFill>
              </a:rPr>
              <a:t>Mixed-use </a:t>
            </a:r>
            <a:r>
              <a:rPr lang="en-US" sz="2000" dirty="0">
                <a:solidFill>
                  <a:schemeClr val="tx1"/>
                </a:solidFill>
              </a:rPr>
              <a:t>properties </a:t>
            </a:r>
          </a:p>
          <a:p>
            <a:r>
              <a:rPr lang="en-US" sz="2000" dirty="0" smtClean="0">
                <a:solidFill>
                  <a:schemeClr val="tx1"/>
                </a:solidFill>
              </a:rPr>
              <a:t>Housing </a:t>
            </a:r>
            <a:r>
              <a:rPr lang="en-US" sz="2000" dirty="0">
                <a:solidFill>
                  <a:schemeClr val="tx1"/>
                </a:solidFill>
              </a:rPr>
              <a:t>– both market-rate and affordable </a:t>
            </a:r>
          </a:p>
          <a:p>
            <a:r>
              <a:rPr lang="en-US" sz="2000" dirty="0" smtClean="0">
                <a:solidFill>
                  <a:schemeClr val="tx1"/>
                </a:solidFill>
              </a:rPr>
              <a:t>Energy </a:t>
            </a:r>
            <a:r>
              <a:rPr lang="en-US" sz="2000" dirty="0">
                <a:solidFill>
                  <a:schemeClr val="tx1"/>
                </a:solidFill>
              </a:rPr>
              <a:t>Infrastructure </a:t>
            </a:r>
          </a:p>
          <a:p>
            <a:r>
              <a:rPr lang="en-US" sz="2000" dirty="0" smtClean="0">
                <a:solidFill>
                  <a:schemeClr val="tx1"/>
                </a:solidFill>
              </a:rPr>
              <a:t>Brownfields </a:t>
            </a:r>
            <a:r>
              <a:rPr lang="en-US" sz="2000" dirty="0">
                <a:solidFill>
                  <a:schemeClr val="tx1"/>
                </a:solidFill>
              </a:rPr>
              <a:t>Redevelopment </a:t>
            </a:r>
          </a:p>
          <a:p>
            <a:r>
              <a:rPr lang="en-US" sz="2000" dirty="0" smtClean="0">
                <a:solidFill>
                  <a:schemeClr val="tx1"/>
                </a:solidFill>
              </a:rPr>
              <a:t>Innovation </a:t>
            </a:r>
            <a:r>
              <a:rPr lang="en-US" sz="2000" dirty="0">
                <a:solidFill>
                  <a:schemeClr val="tx1"/>
                </a:solidFill>
              </a:rPr>
              <a:t>Districts</a:t>
            </a:r>
          </a:p>
          <a:p>
            <a:pPr marL="0" indent="0">
              <a:buNone/>
            </a:pPr>
            <a:endParaRPr lang="en-US" altLang="en-US" sz="2000" dirty="0" smtClean="0"/>
          </a:p>
          <a:p>
            <a:pPr marL="0" indent="0">
              <a:buNone/>
            </a:pPr>
            <a:endParaRPr lang="en-US" altLang="en-US" sz="2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pic>
        <p:nvPicPr>
          <p:cNvPr id="6" name="Picture 5" descr="http://2.bp.blogspot.com/_-Clsc98oYRM/TI44cwGuMUI/AAAAAAAAAC8/aEFutzc8hPU/s1600/QueenAnneMetMarket_big.jpg"/>
          <p:cNvPicPr/>
          <p:nvPr/>
        </p:nvPicPr>
        <p:blipFill>
          <a:blip r:embed="rId3">
            <a:extLst>
              <a:ext uri="{28A0092B-C50C-407E-A947-70E740481C1C}">
                <a14:useLocalDpi xmlns:a14="http://schemas.microsoft.com/office/drawing/2010/main" val="0"/>
              </a:ext>
            </a:extLst>
          </a:blip>
          <a:srcRect/>
          <a:stretch>
            <a:fillRect/>
          </a:stretch>
        </p:blipFill>
        <p:spPr bwMode="auto">
          <a:xfrm>
            <a:off x="4919980" y="2716530"/>
            <a:ext cx="2352040" cy="1424940"/>
          </a:xfrm>
          <a:prstGeom prst="rect">
            <a:avLst/>
          </a:prstGeom>
          <a:ln>
            <a:noFill/>
          </a:ln>
          <a:effectLst>
            <a:softEdge rad="112500"/>
          </a:effectLst>
        </p:spPr>
      </p:pic>
      <p:pic>
        <p:nvPicPr>
          <p:cNvPr id="7" name="Picture 6" descr="https://dailydomer.nd.edu/assets/92223/original/9.30.09_innovation_park_2.jpg"/>
          <p:cNvPicPr/>
          <p:nvPr/>
        </p:nvPicPr>
        <p:blipFill>
          <a:blip r:embed="rId4">
            <a:extLst>
              <a:ext uri="{28A0092B-C50C-407E-A947-70E740481C1C}">
                <a14:useLocalDpi xmlns:a14="http://schemas.microsoft.com/office/drawing/2010/main" val="0"/>
              </a:ext>
            </a:extLst>
          </a:blip>
          <a:srcRect/>
          <a:stretch>
            <a:fillRect/>
          </a:stretch>
        </p:blipFill>
        <p:spPr bwMode="auto">
          <a:xfrm>
            <a:off x="7505512" y="4287124"/>
            <a:ext cx="1318260" cy="9220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https://www.thehansindia.com/assets/4517_Solar-panel.jpg"/>
          <p:cNvPicPr/>
          <p:nvPr/>
        </p:nvPicPr>
        <p:blipFill>
          <a:blip r:embed="rId5">
            <a:extLst>
              <a:ext uri="{28A0092B-C50C-407E-A947-70E740481C1C}">
                <a14:useLocalDpi xmlns:a14="http://schemas.microsoft.com/office/drawing/2010/main" val="0"/>
              </a:ext>
            </a:extLst>
          </a:blip>
          <a:srcRect/>
          <a:stretch>
            <a:fillRect/>
          </a:stretch>
        </p:blipFill>
        <p:spPr bwMode="auto">
          <a:xfrm>
            <a:off x="4703226" y="4736704"/>
            <a:ext cx="1602740" cy="944880"/>
          </a:xfrm>
          <a:prstGeom prst="rect">
            <a:avLst/>
          </a:prstGeom>
          <a:ln>
            <a:noFill/>
          </a:ln>
          <a:effectLst>
            <a:softEdge rad="112500"/>
          </a:effectLst>
        </p:spPr>
      </p:pic>
      <p:pic>
        <p:nvPicPr>
          <p:cNvPr id="9" name="Picture 8" descr="https://www.pca.state.mn.us/sites/default/files/styles/primary_840px_wide/public/brownfield.jpg?itok=UM3Hg8u8"/>
          <p:cNvPicPr/>
          <p:nvPr/>
        </p:nvPicPr>
        <p:blipFill>
          <a:blip r:embed="rId6">
            <a:extLst>
              <a:ext uri="{28A0092B-C50C-407E-A947-70E740481C1C}">
                <a14:useLocalDpi xmlns:a14="http://schemas.microsoft.com/office/drawing/2010/main" val="0"/>
              </a:ext>
            </a:extLst>
          </a:blip>
          <a:srcRect/>
          <a:stretch>
            <a:fillRect/>
          </a:stretch>
        </p:blipFill>
        <p:spPr bwMode="auto">
          <a:xfrm>
            <a:off x="9299363" y="2716530"/>
            <a:ext cx="2537460" cy="920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https://cdn.patchcdn.com/users/22821472/2015/10/T800x600/20151056312de66eb8b.jpg"/>
          <p:cNvPicPr/>
          <p:nvPr/>
        </p:nvPicPr>
        <p:blipFill>
          <a:blip r:embed="rId7">
            <a:extLst>
              <a:ext uri="{28A0092B-C50C-407E-A947-70E740481C1C}">
                <a14:useLocalDpi xmlns:a14="http://schemas.microsoft.com/office/drawing/2010/main" val="0"/>
              </a:ext>
            </a:extLst>
          </a:blip>
          <a:srcRect/>
          <a:stretch>
            <a:fillRect/>
          </a:stretch>
        </p:blipFill>
        <p:spPr bwMode="auto">
          <a:xfrm>
            <a:off x="10287321" y="4618281"/>
            <a:ext cx="1447800" cy="1085850"/>
          </a:xfrm>
          <a:prstGeom prst="ellipse">
            <a:avLst/>
          </a:prstGeom>
          <a:ln>
            <a:noFill/>
          </a:ln>
          <a:effectLst>
            <a:softEdge rad="112500"/>
          </a:effectLst>
        </p:spPr>
      </p:pic>
    </p:spTree>
    <p:extLst>
      <p:ext uri="{BB962C8B-B14F-4D97-AF65-F5344CB8AC3E}">
        <p14:creationId xmlns:p14="http://schemas.microsoft.com/office/powerpoint/2010/main" val="21073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dirty="0" smtClean="0">
                <a:solidFill>
                  <a:schemeClr val="accent1">
                    <a:lumMod val="50000"/>
                  </a:schemeClr>
                </a:solidFill>
              </a:rPr>
              <a:t>OPERATIONALLY…</a:t>
            </a:r>
            <a:endParaRPr lang="en-US" dirty="0">
              <a:solidFill>
                <a:schemeClr val="accent1">
                  <a:lumMod val="50000"/>
                </a:schemeClr>
              </a:solidFill>
            </a:endParaRPr>
          </a:p>
        </p:txBody>
      </p:sp>
      <p:sp>
        <p:nvSpPr>
          <p:cNvPr id="3" name="Content Placeholder 2"/>
          <p:cNvSpPr>
            <a:spLocks noGrp="1"/>
          </p:cNvSpPr>
          <p:nvPr>
            <p:ph idx="1"/>
          </p:nvPr>
        </p:nvSpPr>
        <p:spPr>
          <a:xfrm>
            <a:off x="677334" y="2103279"/>
            <a:ext cx="8596668" cy="4108608"/>
          </a:xfrm>
        </p:spPr>
        <p:txBody>
          <a:bodyPr>
            <a:normAutofit/>
          </a:bodyPr>
          <a:lstStyle/>
          <a:p>
            <a:pPr marL="0" indent="0">
              <a:buNone/>
            </a:pPr>
            <a:endParaRPr lang="en-US" altLang="en-US" sz="2000" dirty="0" smtClean="0"/>
          </a:p>
          <a:p>
            <a:pPr marL="0" indent="0">
              <a:buNone/>
            </a:pPr>
            <a:endParaRPr lang="en-US" altLang="en-US" sz="2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sp>
        <p:nvSpPr>
          <p:cNvPr id="4" name="Rectangle 3"/>
          <p:cNvSpPr/>
          <p:nvPr/>
        </p:nvSpPr>
        <p:spPr>
          <a:xfrm>
            <a:off x="1029283" y="1248549"/>
            <a:ext cx="8537627" cy="3970318"/>
          </a:xfrm>
          <a:prstGeom prst="rect">
            <a:avLst/>
          </a:prstGeom>
        </p:spPr>
        <p:txBody>
          <a:bodyPr wrap="square">
            <a:spAutoFit/>
          </a:bodyPr>
          <a:lstStyle/>
          <a:p>
            <a:pPr lvl="0"/>
            <a:r>
              <a:rPr lang="en-US" dirty="0"/>
              <a:t>Under the new guidelines, Opportunity Funds have 31 months from receiving capital from investors before they must invest the capital into an actual </a:t>
            </a:r>
            <a:r>
              <a:rPr lang="en-US" dirty="0" smtClean="0"/>
              <a:t>project</a:t>
            </a:r>
          </a:p>
          <a:p>
            <a:pPr lvl="0"/>
            <a:r>
              <a:rPr lang="en-US" dirty="0" smtClean="0"/>
              <a:t> </a:t>
            </a:r>
            <a:r>
              <a:rPr lang="en-US" dirty="0"/>
              <a:t>— provided that they have a plan to do so within six months of receiving the capital</a:t>
            </a:r>
            <a:r>
              <a:rPr lang="en-US" dirty="0" smtClean="0"/>
              <a:t>.</a:t>
            </a:r>
          </a:p>
          <a:p>
            <a:pPr lvl="0"/>
            <a:endParaRPr lang="en-US" dirty="0"/>
          </a:p>
          <a:p>
            <a:pPr lvl="0"/>
            <a:r>
              <a:rPr lang="en-US" dirty="0"/>
              <a:t>That means investors can have the confidence to invest in Opportunity Funds with a pipeline of projects that might take longer to come to </a:t>
            </a:r>
            <a:r>
              <a:rPr lang="en-US" dirty="0" smtClean="0"/>
              <a:t>fruition.</a:t>
            </a:r>
            <a:endParaRPr lang="en-US" dirty="0"/>
          </a:p>
          <a:p>
            <a:r>
              <a:rPr lang="en-US" dirty="0"/>
              <a:t> </a:t>
            </a:r>
          </a:p>
          <a:p>
            <a:pPr lvl="0"/>
            <a:r>
              <a:rPr lang="en-US" dirty="0"/>
              <a:t>Under the final guidelines, at least 50 percent of the gross income of an eligible business must come from “the active conduct of a trade or business in the qualified Opportunity Zone.”</a:t>
            </a:r>
          </a:p>
          <a:p>
            <a:r>
              <a:rPr lang="en-US" dirty="0"/>
              <a:t> </a:t>
            </a:r>
          </a:p>
          <a:p>
            <a:r>
              <a:rPr lang="en-US" dirty="0"/>
              <a:t>The IRS also created a “70-30 rule,” permitting up to 30 percent of an eligible business’ property to be located outside a designated Opportunity Zone. </a:t>
            </a:r>
            <a:endParaRPr lang="en-US" altLang="en-US" b="1" dirty="0"/>
          </a:p>
        </p:txBody>
      </p:sp>
    </p:spTree>
    <p:extLst>
      <p:ext uri="{BB962C8B-B14F-4D97-AF65-F5344CB8AC3E}">
        <p14:creationId xmlns:p14="http://schemas.microsoft.com/office/powerpoint/2010/main" val="229207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030"/>
          </a:xfrm>
        </p:spPr>
        <p:txBody>
          <a:bodyPr>
            <a:normAutofit/>
          </a:bodyPr>
          <a:lstStyle/>
          <a:p>
            <a:pPr algn="ctr"/>
            <a:r>
              <a:rPr lang="en-US" altLang="en-US" i="1" dirty="0" smtClean="0">
                <a:solidFill>
                  <a:schemeClr val="accent1">
                    <a:lumMod val="50000"/>
                  </a:schemeClr>
                </a:solidFill>
              </a:rPr>
              <a:t>Incentives and Additional Funding</a:t>
            </a:r>
            <a:endParaRPr lang="en-US" dirty="0">
              <a:solidFill>
                <a:schemeClr val="accent1">
                  <a:lumMod val="50000"/>
                </a:schemeClr>
              </a:solidFill>
            </a:endParaRPr>
          </a:p>
        </p:txBody>
      </p:sp>
      <p:sp>
        <p:nvSpPr>
          <p:cNvPr id="3" name="Content Placeholder 2"/>
          <p:cNvSpPr>
            <a:spLocks noGrp="1"/>
          </p:cNvSpPr>
          <p:nvPr>
            <p:ph idx="1"/>
          </p:nvPr>
        </p:nvSpPr>
        <p:spPr>
          <a:xfrm>
            <a:off x="677334" y="1785064"/>
            <a:ext cx="10192596" cy="4672886"/>
          </a:xfrm>
        </p:spPr>
        <p:txBody>
          <a:bodyPr>
            <a:normAutofit fontScale="92500" lnSpcReduction="10000"/>
          </a:bodyPr>
          <a:lstStyle/>
          <a:p>
            <a:pPr marL="0" indent="0">
              <a:buNone/>
            </a:pPr>
            <a:r>
              <a:rPr lang="en-US" sz="2000" b="1" dirty="0" smtClean="0"/>
              <a:t>In the best case scenarios, QOZ financing will make up a significant portion of development projects. Regulations allow the mingling of financing options with QOZ incentives</a:t>
            </a:r>
            <a:r>
              <a:rPr lang="en-US" sz="2000" b="1" dirty="0" smtClean="0"/>
              <a:t>:</a:t>
            </a:r>
            <a:endParaRPr lang="en-US" sz="2000" dirty="0"/>
          </a:p>
          <a:p>
            <a:r>
              <a:rPr lang="en-US" sz="2000" dirty="0" smtClean="0"/>
              <a:t>Other federal incentives like New Market Tax Credits, Historic Tax Credit program, and grants from federal agencies like the Economic Development Agency, the USDA, or HUD, for instance;</a:t>
            </a:r>
          </a:p>
          <a:p>
            <a:endParaRPr lang="en-US" sz="2000" dirty="0"/>
          </a:p>
          <a:p>
            <a:r>
              <a:rPr lang="en-US" sz="2000" dirty="0" smtClean="0"/>
              <a:t>Historical equity financing, debt instruments, or lease arrangements;</a:t>
            </a:r>
            <a:endParaRPr lang="en-US" sz="2000" dirty="0" smtClean="0"/>
          </a:p>
          <a:p>
            <a:endParaRPr lang="en-US" sz="2000" dirty="0"/>
          </a:p>
          <a:p>
            <a:r>
              <a:rPr lang="en-US" sz="2000" dirty="0" smtClean="0"/>
              <a:t>Conform </a:t>
            </a:r>
            <a:r>
              <a:rPr lang="en-US" sz="2000" dirty="0"/>
              <a:t>with IRC; further enhancement to keep investment local </a:t>
            </a:r>
            <a:r>
              <a:rPr lang="en-US" sz="2000" dirty="0" smtClean="0"/>
              <a:t>;</a:t>
            </a:r>
            <a:endParaRPr lang="en-US" sz="2000" dirty="0" smtClean="0"/>
          </a:p>
          <a:p>
            <a:pPr marL="0" indent="0">
              <a:buNone/>
            </a:pPr>
            <a:endParaRPr lang="en-US" sz="2000" dirty="0"/>
          </a:p>
          <a:p>
            <a:r>
              <a:rPr lang="en-US" sz="2000" dirty="0"/>
              <a:t>States spend billions of dollars a year on tax credits, deductions, and exemptions that are meant to encourage businesses to create or retain jobs and make investments.</a:t>
            </a:r>
          </a:p>
          <a:p>
            <a:pPr marL="0" indent="0">
              <a:buFont typeface="Wingdings" panose="05000000000000000000" pitchFamily="2" charset="2"/>
              <a:buNone/>
            </a:pPr>
            <a:endParaRPr lang="en-US" altLang="en-US" sz="2000" dirty="0"/>
          </a:p>
          <a:p>
            <a:pPr marL="0" indent="0">
              <a:buNone/>
            </a:pPr>
            <a:endParaRPr lang="en-US" altLang="en-US" sz="2000" dirty="0" smtClean="0"/>
          </a:p>
          <a:p>
            <a:pPr marL="0" indent="0">
              <a:buNone/>
            </a:pPr>
            <a:endParaRPr lang="en-US" altLang="en-US" sz="2000" dirty="0"/>
          </a:p>
        </p:txBody>
      </p:sp>
      <p:pic>
        <p:nvPicPr>
          <p:cNvPr id="5" name="Picture 4" descr="http://us-api.mimecast.com/branding/beckerlawyers/NOTIFICATION_LOGO_ID"/>
          <p:cNvPicPr/>
          <p:nvPr/>
        </p:nvPicPr>
        <p:blipFill>
          <a:blip r:embed="rId2">
            <a:extLst>
              <a:ext uri="{28A0092B-C50C-407E-A947-70E740481C1C}">
                <a14:useLocalDpi xmlns:a14="http://schemas.microsoft.com/office/drawing/2010/main" val="0"/>
              </a:ext>
            </a:extLst>
          </a:blip>
          <a:srcRect/>
          <a:stretch>
            <a:fillRect/>
          </a:stretch>
        </p:blipFill>
        <p:spPr bwMode="auto">
          <a:xfrm>
            <a:off x="8982181" y="6211887"/>
            <a:ext cx="1724025" cy="804545"/>
          </a:xfrm>
          <a:prstGeom prst="rect">
            <a:avLst/>
          </a:prstGeom>
          <a:noFill/>
          <a:ln>
            <a:noFill/>
          </a:ln>
        </p:spPr>
      </p:pic>
    </p:spTree>
    <p:extLst>
      <p:ext uri="{BB962C8B-B14F-4D97-AF65-F5344CB8AC3E}">
        <p14:creationId xmlns:p14="http://schemas.microsoft.com/office/powerpoint/2010/main" val="40645429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98</TotalTime>
  <Words>828</Words>
  <Application>Microsoft Office PowerPoint</Application>
  <PresentationFormat>Custom</PresentationFormat>
  <Paragraphs>118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THE QUALIFIED OPPORTUNITY ZONE PROGRAM</vt:lpstr>
      <vt:lpstr>The Why…</vt:lpstr>
      <vt:lpstr>The Law</vt:lpstr>
      <vt:lpstr>For the Investors</vt:lpstr>
      <vt:lpstr>Forming a Qualified Opportunity Zone Fund</vt:lpstr>
      <vt:lpstr>QOZ Business Property</vt:lpstr>
      <vt:lpstr>Emerging Uses for Investment Capital</vt:lpstr>
      <vt:lpstr>OPERATIONALLY…</vt:lpstr>
      <vt:lpstr>Incentives and Additional Funding</vt:lpstr>
      <vt:lpstr>Forging Corporate/Public Partnerships </vt:lpstr>
      <vt:lpstr>KEY POINTS TO CONSIDER</vt:lpstr>
      <vt:lpstr>FOR ADDITIONAL INFORMATION…</vt:lpstr>
    </vt:vector>
  </TitlesOfParts>
  <Company>Becker &amp; Poliakoff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Clarence</dc:creator>
  <cp:lastModifiedBy>cdub</cp:lastModifiedBy>
  <cp:revision>83</cp:revision>
  <dcterms:created xsi:type="dcterms:W3CDTF">2018-10-25T17:55:58Z</dcterms:created>
  <dcterms:modified xsi:type="dcterms:W3CDTF">2019-02-01T18:52:42Z</dcterms:modified>
</cp:coreProperties>
</file>